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aleway"/>
      <p:regular r:id="rId52"/>
      <p:bold r:id="rId53"/>
      <p:italic r:id="rId54"/>
      <p:boldItalic r:id="rId55"/>
    </p:embeddedFont>
    <p:embeddedFont>
      <p:font typeface="Nunito"/>
      <p:regular r:id="rId56"/>
      <p:bold r:id="rId57"/>
      <p:italic r:id="rId58"/>
      <p:boldItalic r:id="rId59"/>
    </p:embeddedFont>
    <p:embeddedFont>
      <p:font typeface="Lato"/>
      <p:regular r:id="rId60"/>
      <p:bold r:id="rId61"/>
      <p:italic r:id="rId62"/>
      <p:boldItalic r:id="rId63"/>
    </p:embeddedFont>
    <p:embeddedFont>
      <p:font typeface="Comfortaa"/>
      <p:regular r:id="rId64"/>
      <p:bold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italic.fntdata"/><Relationship Id="rId61" Type="http://schemas.openxmlformats.org/officeDocument/2006/relationships/font" Target="fonts/Lato-bold.fntdata"/><Relationship Id="rId20" Type="http://schemas.openxmlformats.org/officeDocument/2006/relationships/slide" Target="slides/slide15.xml"/><Relationship Id="rId64" Type="http://schemas.openxmlformats.org/officeDocument/2006/relationships/font" Target="fonts/Comfortaa-regular.fntdata"/><Relationship Id="rId63" Type="http://schemas.openxmlformats.org/officeDocument/2006/relationships/font" Target="fonts/La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Comfortaa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aleway-bold.fntdata"/><Relationship Id="rId52" Type="http://schemas.openxmlformats.org/officeDocument/2006/relationships/font" Target="fonts/Raleway-regular.fntdata"/><Relationship Id="rId11" Type="http://schemas.openxmlformats.org/officeDocument/2006/relationships/slide" Target="slides/slide6.xml"/><Relationship Id="rId55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54" Type="http://schemas.openxmlformats.org/officeDocument/2006/relationships/font" Target="fonts/Raleway-italic.fntdata"/><Relationship Id="rId13" Type="http://schemas.openxmlformats.org/officeDocument/2006/relationships/slide" Target="slides/slide8.xml"/><Relationship Id="rId57" Type="http://schemas.openxmlformats.org/officeDocument/2006/relationships/font" Target="fonts/Nunito-bold.fntdata"/><Relationship Id="rId12" Type="http://schemas.openxmlformats.org/officeDocument/2006/relationships/slide" Target="slides/slide7.xml"/><Relationship Id="rId56" Type="http://schemas.openxmlformats.org/officeDocument/2006/relationships/font" Target="fonts/Nunito-regular.fntdata"/><Relationship Id="rId15" Type="http://schemas.openxmlformats.org/officeDocument/2006/relationships/slide" Target="slides/slide10.xml"/><Relationship Id="rId59" Type="http://schemas.openxmlformats.org/officeDocument/2006/relationships/font" Target="fonts/Nunito-boldItalic.fntdata"/><Relationship Id="rId14" Type="http://schemas.openxmlformats.org/officeDocument/2006/relationships/slide" Target="slides/slide9.xml"/><Relationship Id="rId58" Type="http://schemas.openxmlformats.org/officeDocument/2006/relationships/font" Target="fonts/Nuni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82df02fb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82df02fb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82df02fb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82df02fb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82df02fb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82df02fb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8314d7c0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8314d7c0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82936f2a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82936f2a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b6b19518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b6b19518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b6b1951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cb6b1951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b6b1951c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b6b1951c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b6b1951c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cb6b1951c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b6b1951c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b6b1951c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09135bb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09135bb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82df02fb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82df02fb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82df02fb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82df02fb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8314d7c0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8314d7c0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09135bbe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09135bbe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09135bbe8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09135bbe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09135bbe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009135bbe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85925ba5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85925ba5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888e26da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888e26da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888e26da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888e26da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888e26da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888e26da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888e26d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888e26d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888e26da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f888e26da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888e26da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f888e26da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85925ba5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85925ba5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85925ba5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f85925ba5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85925ba5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85925ba5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a2220b47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a2220b47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a2220b475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fa2220b475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09135bbe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09135bbe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09135bbe8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009135bbe8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09135bbe8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009135bbe8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82df02fb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82df02fb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ca6039ee9_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fca6039ee9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09135bbe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09135bbe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8314d7c0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8314d7c0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888e26da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888e26da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ca6039ee9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ca6039ee9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82936f2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82936f2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82df02fb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82df02fb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82936f2a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82936f2a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jpg"/><Relationship Id="rId4" Type="http://schemas.openxmlformats.org/officeDocument/2006/relationships/image" Target="../media/image27.png"/><Relationship Id="rId5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668259" y="448150"/>
            <a:ext cx="7807500" cy="1497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DU Bootcamp</a:t>
            </a:r>
            <a:r>
              <a:rPr lang="en" sz="4000"/>
              <a:t> </a:t>
            </a:r>
            <a:endParaRPr sz="4000"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Group project</a:t>
            </a:r>
            <a:endParaRPr sz="3300"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589050" y="3022025"/>
            <a:ext cx="7965900" cy="11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 u="sng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Developed  by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The Psycho Data Squad!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Jacquie, Justin, Taylor &amp;  Julie 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7018250" y="4329900"/>
            <a:ext cx="1700700" cy="4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November,  2021</a:t>
            </a:r>
            <a:endParaRPr b="1" sz="1000"/>
          </a:p>
        </p:txBody>
      </p:sp>
      <p:sp>
        <p:nvSpPr>
          <p:cNvPr id="75" name="Google Shape;75;p13"/>
          <p:cNvSpPr txBox="1"/>
          <p:nvPr/>
        </p:nvSpPr>
        <p:spPr>
          <a:xfrm>
            <a:off x="644110" y="1494443"/>
            <a:ext cx="8027100" cy="107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78000"/>
              </a:scheme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accent1"/>
                </a:solidFill>
              </a:rPr>
              <a:t>Data Analyst Jobs Analysis</a:t>
            </a:r>
            <a:endParaRPr b="1" sz="4200"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a </a:t>
            </a:r>
            <a:r>
              <a:rPr b="1" lang="en" sz="1600">
                <a:solidFill>
                  <a:schemeClr val="accent1"/>
                </a:solidFill>
              </a:rPr>
              <a:t>tool for our colleagues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ctrTitle"/>
          </p:nvPr>
        </p:nvSpPr>
        <p:spPr>
          <a:xfrm>
            <a:off x="596500" y="434050"/>
            <a:ext cx="46230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 The Data Analysis Story </a:t>
            </a:r>
            <a:endParaRPr sz="2900"/>
          </a:p>
        </p:txBody>
      </p:sp>
      <p:sp>
        <p:nvSpPr>
          <p:cNvPr id="148" name="Google Shape;148;p22"/>
          <p:cNvSpPr txBox="1"/>
          <p:nvPr>
            <p:ph idx="1" type="subTitle"/>
          </p:nvPr>
        </p:nvSpPr>
        <p:spPr>
          <a:xfrm>
            <a:off x="642100" y="1046025"/>
            <a:ext cx="81831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We begin with 1 of the original datasets - We have a lot of information! 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What specific data do we really need to begin analysis? 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Salary metrics and A categorical “easy-apply” value y/n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We begin the work to Extract, Transform, and Load (ETL) </a:t>
            </a:r>
            <a:endParaRPr sz="120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50" y="2223775"/>
            <a:ext cx="8974001" cy="20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>
            <p:ph idx="1" type="subTitle"/>
          </p:nvPr>
        </p:nvSpPr>
        <p:spPr>
          <a:xfrm>
            <a:off x="6361050" y="455500"/>
            <a:ext cx="23037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Analysis/ETL </a:t>
            </a:r>
            <a:endParaRPr/>
          </a:p>
        </p:txBody>
      </p:sp>
      <p:sp>
        <p:nvSpPr>
          <p:cNvPr id="151" name="Google Shape;151;p22"/>
          <p:cNvSpPr txBox="1"/>
          <p:nvPr>
            <p:ph idx="1" type="subTitle"/>
          </p:nvPr>
        </p:nvSpPr>
        <p:spPr>
          <a:xfrm>
            <a:off x="1013375" y="4348100"/>
            <a:ext cx="27912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Click here for the Code  </a:t>
            </a:r>
            <a:endParaRPr i="1"/>
          </a:p>
        </p:txBody>
      </p:sp>
      <p:pic>
        <p:nvPicPr>
          <p:cNvPr descr="Piece of duct tape sticking a note to the slide" id="152" name="Google Shape;152;p2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395000" y="1932301"/>
            <a:ext cx="2072000" cy="7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ctrTitle"/>
          </p:nvPr>
        </p:nvSpPr>
        <p:spPr>
          <a:xfrm>
            <a:off x="683150" y="434050"/>
            <a:ext cx="79440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Develop New DataFrames with Pandas</a:t>
            </a:r>
            <a:r>
              <a:rPr lang="en" sz="2900"/>
              <a:t> </a:t>
            </a:r>
            <a:endParaRPr sz="2900"/>
          </a:p>
        </p:txBody>
      </p:sp>
      <p:sp>
        <p:nvSpPr>
          <p:cNvPr id="158" name="Google Shape;158;p23"/>
          <p:cNvSpPr txBox="1"/>
          <p:nvPr>
            <p:ph idx="1" type="subTitle"/>
          </p:nvPr>
        </p:nvSpPr>
        <p:spPr>
          <a:xfrm>
            <a:off x="642100" y="893625"/>
            <a:ext cx="81831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Developed a Min, Max, and Avg to work with in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    future charts and visualizations</a:t>
            </a:r>
            <a:endParaRPr sz="1200"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575" y="1367000"/>
            <a:ext cx="4936850" cy="326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>
            <p:ph idx="1" type="subTitle"/>
          </p:nvPr>
        </p:nvSpPr>
        <p:spPr>
          <a:xfrm>
            <a:off x="6361050" y="455500"/>
            <a:ext cx="23037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Analysis/ETL </a:t>
            </a:r>
            <a:endParaRPr/>
          </a:p>
        </p:txBody>
      </p:sp>
      <p:pic>
        <p:nvPicPr>
          <p:cNvPr descr="Piece of duct tape sticking a note to the slide" id="161" name="Google Shape;161;p2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6025475" y="986051"/>
            <a:ext cx="2072000" cy="7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ctrTitle"/>
          </p:nvPr>
        </p:nvSpPr>
        <p:spPr>
          <a:xfrm>
            <a:off x="683150" y="434050"/>
            <a:ext cx="79440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Develop Visuals with Plotly </a:t>
            </a:r>
            <a:endParaRPr sz="2900"/>
          </a:p>
        </p:txBody>
      </p:sp>
      <p:sp>
        <p:nvSpPr>
          <p:cNvPr id="167" name="Google Shape;167;p24"/>
          <p:cNvSpPr txBox="1"/>
          <p:nvPr>
            <p:ph idx="1" type="subTitle"/>
          </p:nvPr>
        </p:nvSpPr>
        <p:spPr>
          <a:xfrm>
            <a:off x="642100" y="741225"/>
            <a:ext cx="81831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Developed a Min, Max, and Avg to work with in future charts and visualizations</a:t>
            </a:r>
            <a:endParaRPr sz="1200"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1275" y="1456575"/>
            <a:ext cx="4819350" cy="31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>
            <p:ph idx="1" type="subTitle"/>
          </p:nvPr>
        </p:nvSpPr>
        <p:spPr>
          <a:xfrm>
            <a:off x="6361050" y="455500"/>
            <a:ext cx="23037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Analysis/ETL </a:t>
            </a:r>
            <a:endParaRPr/>
          </a:p>
        </p:txBody>
      </p:sp>
      <p:pic>
        <p:nvPicPr>
          <p:cNvPr descr="Piece of duct tape sticking a note to the slide" id="170" name="Google Shape;170;p2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5244075" y="1062026"/>
            <a:ext cx="2072000" cy="7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ctrTitle"/>
          </p:nvPr>
        </p:nvSpPr>
        <p:spPr>
          <a:xfrm>
            <a:off x="5559650" y="706425"/>
            <a:ext cx="32406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02895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92857"/>
              <a:buFont typeface="Arial"/>
              <a:buChar char="●"/>
            </a:pPr>
            <a:r>
              <a:rPr b="0" lang="en" sz="14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� What is the Minimum Salary</a:t>
            </a:r>
            <a:r>
              <a:rPr b="0" lang="en" sz="13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?</a:t>
            </a:r>
            <a:endParaRPr b="0" sz="13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50" y="988675"/>
            <a:ext cx="8317324" cy="40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>
            <p:ph idx="1" type="subTitle"/>
          </p:nvPr>
        </p:nvSpPr>
        <p:spPr>
          <a:xfrm>
            <a:off x="6098400" y="74500"/>
            <a:ext cx="27021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Analysis/Visualization </a:t>
            </a:r>
            <a:endParaRPr/>
          </a:p>
        </p:txBody>
      </p:sp>
      <p:sp>
        <p:nvSpPr>
          <p:cNvPr id="178" name="Google Shape;178;p25"/>
          <p:cNvSpPr txBox="1"/>
          <p:nvPr/>
        </p:nvSpPr>
        <p:spPr>
          <a:xfrm>
            <a:off x="334625" y="440900"/>
            <a:ext cx="534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With Python and Matplotlib we can plot a histograms in one line of code, and observe the frequency of distribution for various features. We can read frequency on y-axis and feature values on the x-axis. We can easily plot histograms for the entire dataset, for all features as well as individual features to get a more detailed look. 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ctrTitle"/>
          </p:nvPr>
        </p:nvSpPr>
        <p:spPr>
          <a:xfrm>
            <a:off x="3816550" y="325425"/>
            <a:ext cx="50055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02895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92857"/>
              <a:buFont typeface="Arial"/>
              <a:buChar char="●"/>
            </a:pPr>
            <a:r>
              <a:rPr b="0" lang="en" sz="14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� What is the Maximum Salary</a:t>
            </a:r>
            <a:r>
              <a:rPr b="0" lang="en" sz="13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?</a:t>
            </a:r>
            <a:endParaRPr b="0" sz="13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596825"/>
            <a:ext cx="7820025" cy="396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>
            <p:ph idx="1" type="subTitle"/>
          </p:nvPr>
        </p:nvSpPr>
        <p:spPr>
          <a:xfrm>
            <a:off x="6032325" y="74725"/>
            <a:ext cx="27021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Analysis/Visualization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ctrTitle"/>
          </p:nvPr>
        </p:nvSpPr>
        <p:spPr>
          <a:xfrm>
            <a:off x="3816550" y="338450"/>
            <a:ext cx="49746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02895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92857"/>
              <a:buFont typeface="Arial"/>
              <a:buChar char="●"/>
            </a:pPr>
            <a:r>
              <a:rPr b="0" lang="en" sz="14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� </a:t>
            </a:r>
            <a:r>
              <a:rPr b="0"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is the Average Salary?</a:t>
            </a:r>
            <a:endParaRPr b="0" sz="13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400" y="620600"/>
            <a:ext cx="7753350" cy="40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>
            <p:ph idx="1" type="subTitle"/>
          </p:nvPr>
        </p:nvSpPr>
        <p:spPr>
          <a:xfrm>
            <a:off x="6006650" y="55850"/>
            <a:ext cx="27021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Analysis/Visualization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ctrTitle"/>
          </p:nvPr>
        </p:nvSpPr>
        <p:spPr>
          <a:xfrm>
            <a:off x="3816550" y="338450"/>
            <a:ext cx="49620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02895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92857"/>
              <a:buFont typeface="Arial"/>
              <a:buChar char="●"/>
            </a:pPr>
            <a:r>
              <a:rPr b="0" lang="en" sz="14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� </a:t>
            </a:r>
            <a:r>
              <a:rPr b="0"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What are the number of Job Openings by Job Title?</a:t>
            </a:r>
            <a:endParaRPr b="0"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25" y="813375"/>
            <a:ext cx="8049225" cy="36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 txBox="1"/>
          <p:nvPr>
            <p:ph idx="1" type="subTitle"/>
          </p:nvPr>
        </p:nvSpPr>
        <p:spPr>
          <a:xfrm>
            <a:off x="6006650" y="132050"/>
            <a:ext cx="27021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Analysis/Visualization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ctrTitle"/>
          </p:nvPr>
        </p:nvSpPr>
        <p:spPr>
          <a:xfrm>
            <a:off x="3816550" y="338450"/>
            <a:ext cx="49746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02895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92857"/>
              <a:buFont typeface="Arial"/>
              <a:buChar char="●"/>
            </a:pPr>
            <a:r>
              <a:rPr b="0" lang="en" sz="14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� </a:t>
            </a:r>
            <a:r>
              <a:rPr b="0"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What are the number of Job Openings by Job Title by Industry?</a:t>
            </a:r>
            <a:endParaRPr b="0"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25" y="891650"/>
            <a:ext cx="8091299" cy="35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>
            <p:ph idx="1" type="subTitle"/>
          </p:nvPr>
        </p:nvSpPr>
        <p:spPr>
          <a:xfrm>
            <a:off x="6006650" y="132050"/>
            <a:ext cx="27021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Analysis/Visualization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ctrTitle"/>
          </p:nvPr>
        </p:nvSpPr>
        <p:spPr>
          <a:xfrm>
            <a:off x="3816550" y="338450"/>
            <a:ext cx="49746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02895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92857"/>
              <a:buFont typeface="Arial"/>
              <a:buChar char="●"/>
            </a:pPr>
            <a:r>
              <a:rPr b="0" lang="en" sz="14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� </a:t>
            </a:r>
            <a:r>
              <a:rPr b="0"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What are the number of Job Openings by Job Title by Sector?</a:t>
            </a:r>
            <a:endParaRPr b="0"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25" y="1044050"/>
            <a:ext cx="8416476" cy="34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>
            <p:ph idx="1" type="subTitle"/>
          </p:nvPr>
        </p:nvSpPr>
        <p:spPr>
          <a:xfrm>
            <a:off x="6006650" y="132050"/>
            <a:ext cx="27021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Analysis/Visualization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ctrTitle"/>
          </p:nvPr>
        </p:nvSpPr>
        <p:spPr>
          <a:xfrm>
            <a:off x="3816550" y="338450"/>
            <a:ext cx="49746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02895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92857"/>
              <a:buFont typeface="Arial"/>
              <a:buChar char="●"/>
            </a:pPr>
            <a:r>
              <a:rPr b="0" lang="en" sz="14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� </a:t>
            </a:r>
            <a:r>
              <a:rPr b="0"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Minimum Salary by Company Name with Rating Scores?</a:t>
            </a:r>
            <a:endParaRPr b="0"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9" name="Google Shape;219;p31"/>
          <p:cNvSpPr txBox="1"/>
          <p:nvPr/>
        </p:nvSpPr>
        <p:spPr>
          <a:xfrm>
            <a:off x="414550" y="516025"/>
            <a:ext cx="302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Distributions and Correlations - looking for patterns &amp; relationships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41725"/>
            <a:ext cx="8258175" cy="35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>
            <p:ph idx="1" type="subTitle"/>
          </p:nvPr>
        </p:nvSpPr>
        <p:spPr>
          <a:xfrm>
            <a:off x="6006650" y="132050"/>
            <a:ext cx="27021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Analysis/Visualization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175" y="1537465"/>
            <a:ext cx="3313075" cy="27167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/>
          <p:nvPr/>
        </p:nvSpPr>
        <p:spPr>
          <a:xfrm rot="1213001">
            <a:off x="5730737" y="1033887"/>
            <a:ext cx="2904755" cy="2324829"/>
          </a:xfrm>
          <a:prstGeom prst="cloudCallout">
            <a:avLst>
              <a:gd fmla="val -67855" name="adj1"/>
              <a:gd fmla="val 6509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 txBox="1"/>
          <p:nvPr/>
        </p:nvSpPr>
        <p:spPr>
          <a:xfrm>
            <a:off x="6460856" y="1744726"/>
            <a:ext cx="15468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Where will your future take you?</a:t>
            </a:r>
            <a:r>
              <a:rPr b="1" lang="en" sz="17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   </a:t>
            </a:r>
            <a:endParaRPr b="1" sz="1700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ctrTitle"/>
          </p:nvPr>
        </p:nvSpPr>
        <p:spPr>
          <a:xfrm>
            <a:off x="3816550" y="338450"/>
            <a:ext cx="4974600" cy="4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02895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92857"/>
              <a:buFont typeface="Arial"/>
              <a:buChar char="●"/>
            </a:pPr>
            <a:r>
              <a:rPr b="0" lang="en" sz="14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� </a:t>
            </a:r>
            <a:r>
              <a:rPr b="0" lang="en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Maximum Salary by Company Name with Rating Scores?</a:t>
            </a:r>
            <a:endParaRPr b="0"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7" name="Google Shape;227;p32"/>
          <p:cNvSpPr txBox="1"/>
          <p:nvPr/>
        </p:nvSpPr>
        <p:spPr>
          <a:xfrm>
            <a:off x="414550" y="516025"/>
            <a:ext cx="302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Distributions and Correlations - looking for patterns &amp; relationships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52575"/>
            <a:ext cx="8258175" cy="36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>
            <p:ph idx="1" type="subTitle"/>
          </p:nvPr>
        </p:nvSpPr>
        <p:spPr>
          <a:xfrm>
            <a:off x="6006650" y="132050"/>
            <a:ext cx="27021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Analysis/Visualization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idx="1" type="subTitle"/>
          </p:nvPr>
        </p:nvSpPr>
        <p:spPr>
          <a:xfrm>
            <a:off x="5854250" y="132050"/>
            <a:ext cx="29022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Deeper Dive into the Data</a:t>
            </a:r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975" y="1143950"/>
            <a:ext cx="1941650" cy="38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 txBox="1"/>
          <p:nvPr>
            <p:ph idx="1" type="subTitle"/>
          </p:nvPr>
        </p:nvSpPr>
        <p:spPr>
          <a:xfrm>
            <a:off x="1708400" y="2753175"/>
            <a:ext cx="3208200" cy="120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A Senior Job column - T/F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Salary Level - Low,  Med, High based on the Salary Ranges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didn’t use so far, keep?   yes/no?? </a:t>
            </a:r>
            <a:endParaRPr/>
          </a:p>
        </p:txBody>
      </p:sp>
      <p:sp>
        <p:nvSpPr>
          <p:cNvPr id="237" name="Google Shape;237;p33"/>
          <p:cNvSpPr txBox="1"/>
          <p:nvPr>
            <p:ph idx="1" type="subTitle"/>
          </p:nvPr>
        </p:nvSpPr>
        <p:spPr>
          <a:xfrm>
            <a:off x="1916900" y="4114075"/>
            <a:ext cx="27912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Click here for the Code  </a:t>
            </a:r>
            <a:endParaRPr i="1"/>
          </a:p>
        </p:txBody>
      </p:sp>
      <p:sp>
        <p:nvSpPr>
          <p:cNvPr id="238" name="Google Shape;238;p33"/>
          <p:cNvSpPr txBox="1"/>
          <p:nvPr>
            <p:ph type="ctrTitle"/>
          </p:nvPr>
        </p:nvSpPr>
        <p:spPr>
          <a:xfrm>
            <a:off x="225950" y="434050"/>
            <a:ext cx="41826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Deep Dive on the Data Cleaning &amp; Transformation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Developed multiple data frames to continue to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extract needed key information into the correct format</a:t>
            </a:r>
            <a:endParaRPr sz="1200"/>
          </a:p>
        </p:txBody>
      </p:sp>
      <p:pic>
        <p:nvPicPr>
          <p:cNvPr descr="Piece of duct tape sticking a note to the slide" id="239" name="Google Shape;239;p3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6430054" y="712348"/>
            <a:ext cx="1457492" cy="517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ctrTitle"/>
          </p:nvPr>
        </p:nvSpPr>
        <p:spPr>
          <a:xfrm>
            <a:off x="225950" y="434050"/>
            <a:ext cx="6780900" cy="8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Deep Dive on the Data Cleaning &amp; Transformation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Developed multiple data frames to continue to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extract needed key information into the correct format</a:t>
            </a:r>
            <a:endParaRPr sz="1200"/>
          </a:p>
        </p:txBody>
      </p:sp>
      <p:sp>
        <p:nvSpPr>
          <p:cNvPr id="245" name="Google Shape;245;p34"/>
          <p:cNvSpPr txBox="1"/>
          <p:nvPr>
            <p:ph idx="1" type="subTitle"/>
          </p:nvPr>
        </p:nvSpPr>
        <p:spPr>
          <a:xfrm>
            <a:off x="5854250" y="132050"/>
            <a:ext cx="29022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Deeper Dive into the Data</a:t>
            </a:r>
            <a:endParaRPr/>
          </a:p>
        </p:txBody>
      </p:sp>
      <p:sp>
        <p:nvSpPr>
          <p:cNvPr id="246" name="Google Shape;246;p34"/>
          <p:cNvSpPr txBox="1"/>
          <p:nvPr>
            <p:ph idx="1" type="subTitle"/>
          </p:nvPr>
        </p:nvSpPr>
        <p:spPr>
          <a:xfrm>
            <a:off x="1699925" y="2072275"/>
            <a:ext cx="3208200" cy="120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Recoded 3 columns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Size,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Easy Apply </a:t>
            </a:r>
            <a:endParaRPr/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750" y="2134200"/>
            <a:ext cx="4229326" cy="17498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48" name="Google Shape;248;p3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5477112" y="1548501"/>
            <a:ext cx="2072000" cy="7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/>
        </p:nvSpPr>
        <p:spPr>
          <a:xfrm>
            <a:off x="262700" y="562900"/>
            <a:ext cx="88062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Phase #2</a:t>
            </a:r>
            <a:endParaRPr b="1" sz="3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Database Prep for ML and Visuals</a:t>
            </a:r>
            <a:endParaRPr b="1" sz="3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-"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idx="1" type="subTitle"/>
          </p:nvPr>
        </p:nvSpPr>
        <p:spPr>
          <a:xfrm>
            <a:off x="2655975" y="55850"/>
            <a:ext cx="60243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work THE ERD - Entity Relationship Diagram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75" y="544300"/>
            <a:ext cx="7797650" cy="41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idx="1" type="subTitle"/>
          </p:nvPr>
        </p:nvSpPr>
        <p:spPr>
          <a:xfrm>
            <a:off x="2655975" y="55850"/>
            <a:ext cx="60243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work -A join using Database Language SQL  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400" y="590325"/>
            <a:ext cx="2902201" cy="200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266" y="2686250"/>
            <a:ext cx="1578634" cy="17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4474" y="605500"/>
            <a:ext cx="2872602" cy="17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9825" y="2437950"/>
            <a:ext cx="2105701" cy="225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90323"/>
            <a:ext cx="2716301" cy="1555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500" y="2316675"/>
            <a:ext cx="2200475" cy="15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/>
        </p:nvSpPr>
        <p:spPr>
          <a:xfrm>
            <a:off x="275200" y="767625"/>
            <a:ext cx="8531100" cy="31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Phase #3</a:t>
            </a:r>
            <a:endParaRPr b="1" sz="3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Machine Learning -1  PCA K-means </a:t>
            </a:r>
            <a:endParaRPr b="1" sz="3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-"/>
            </a:pPr>
            <a:r>
              <a:rPr b="1" lang="en" sz="1700">
                <a:solidFill>
                  <a:schemeClr val="lt1"/>
                </a:solidFill>
              </a:rPr>
              <a:t>Predicting the classes</a:t>
            </a:r>
            <a:endParaRPr b="1" sz="17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-"/>
            </a:pPr>
            <a:r>
              <a:rPr b="1" lang="en" sz="1700">
                <a:solidFill>
                  <a:schemeClr val="lt1"/>
                </a:solidFill>
              </a:rPr>
              <a:t>Find relation between Company Rating,Means Salary and Years Founded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 </a:t>
            </a:r>
            <a:endParaRPr sz="20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>
            <p:ph type="ctrTitle"/>
          </p:nvPr>
        </p:nvSpPr>
        <p:spPr>
          <a:xfrm>
            <a:off x="2448150" y="497875"/>
            <a:ext cx="6331500" cy="12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/>
              <a:t>Machine Learning 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 PCA K-means 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00" y="2077425"/>
            <a:ext cx="1569168" cy="21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1250" y="2045000"/>
            <a:ext cx="2903348" cy="21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0000" y="2197401"/>
            <a:ext cx="3080429" cy="19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9"/>
          <p:cNvSpPr txBox="1"/>
          <p:nvPr/>
        </p:nvSpPr>
        <p:spPr>
          <a:xfrm>
            <a:off x="447988" y="4194100"/>
            <a:ext cx="144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Scale the Datasets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39"/>
          <p:cNvSpPr txBox="1"/>
          <p:nvPr/>
        </p:nvSpPr>
        <p:spPr>
          <a:xfrm>
            <a:off x="3212325" y="4194100"/>
            <a:ext cx="14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Transform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9"/>
          <p:cNvSpPr txBox="1"/>
          <p:nvPr/>
        </p:nvSpPr>
        <p:spPr>
          <a:xfrm>
            <a:off x="6228363" y="4149050"/>
            <a:ext cx="20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Find the K means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type="ctrTitle"/>
          </p:nvPr>
        </p:nvSpPr>
        <p:spPr>
          <a:xfrm>
            <a:off x="2448150" y="497875"/>
            <a:ext cx="6331500" cy="12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/>
              <a:t>Machine Learning 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 PCA K-means 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40"/>
          <p:cNvPicPr preferRelativeResize="0"/>
          <p:nvPr/>
        </p:nvPicPr>
        <p:blipFill rotWithShape="1">
          <a:blip r:embed="rId3">
            <a:alphaModFix/>
          </a:blip>
          <a:srcRect b="1254" l="7471" r="18988" t="0"/>
          <a:stretch/>
        </p:blipFill>
        <p:spPr>
          <a:xfrm>
            <a:off x="646650" y="1768850"/>
            <a:ext cx="3788500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150" y="1719500"/>
            <a:ext cx="4103750" cy="253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0"/>
          <p:cNvSpPr txBox="1"/>
          <p:nvPr/>
        </p:nvSpPr>
        <p:spPr>
          <a:xfrm>
            <a:off x="4478100" y="4206375"/>
            <a:ext cx="388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3D graph shows better relationship between cluster and features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type="ctrTitle"/>
          </p:nvPr>
        </p:nvSpPr>
        <p:spPr>
          <a:xfrm>
            <a:off x="2448150" y="497875"/>
            <a:ext cx="6331500" cy="12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/>
              <a:t>Machine Learning 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 PCA K-means 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900" y="1848275"/>
            <a:ext cx="5192426" cy="2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 txBox="1"/>
          <p:nvPr/>
        </p:nvSpPr>
        <p:spPr>
          <a:xfrm>
            <a:off x="477975" y="1276950"/>
            <a:ext cx="1954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Conclusion: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 general,two classes company pays higher.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One is start ups and the second one is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Higher rating company would not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guarantee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a higher pay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477975" y="2556175"/>
            <a:ext cx="195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495750" y="3966425"/>
            <a:ext cx="1876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results are inconsistent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salary distribution varies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ctrTitle"/>
          </p:nvPr>
        </p:nvSpPr>
        <p:spPr>
          <a:xfrm>
            <a:off x="668225" y="788900"/>
            <a:ext cx="8050800" cy="1175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Arial"/>
                <a:ea typeface="Arial"/>
                <a:cs typeface="Arial"/>
                <a:sym typeface="Arial"/>
              </a:rPr>
              <a:t>Overview</a:t>
            </a:r>
            <a:endParaRPr sz="3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250">
                <a:latin typeface="Arial"/>
                <a:ea typeface="Arial"/>
                <a:cs typeface="Arial"/>
                <a:sym typeface="Arial"/>
              </a:rPr>
              <a:t>Amidst the pandemic many people lost their jobs, with this dataset it is possible to hone the job search so that more people in need can find employment.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668225" y="2003950"/>
            <a:ext cx="7965900" cy="182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Arial"/>
                <a:ea typeface="Arial"/>
                <a:cs typeface="Arial"/>
                <a:sym typeface="Arial"/>
              </a:rPr>
              <a:t>Purpose</a:t>
            </a:r>
            <a:endParaRPr b="1" sz="33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Analyze 2000 job listing for data analyst positions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Char char="-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Provide a machine learning tool for personal use</a:t>
            </a:r>
            <a:r>
              <a:rPr lang="en" sz="2000">
                <a:latin typeface="Nunito"/>
                <a:ea typeface="Nunito"/>
                <a:cs typeface="Nunito"/>
                <a:sym typeface="Nunito"/>
              </a:rPr>
              <a:t> </a:t>
            </a:r>
            <a:endParaRPr sz="1200" u="sng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7018250" y="4329900"/>
            <a:ext cx="1700700" cy="4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November,  2021</a:t>
            </a:r>
            <a:endParaRPr b="1"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ctrTitle"/>
          </p:nvPr>
        </p:nvSpPr>
        <p:spPr>
          <a:xfrm>
            <a:off x="2448150" y="497875"/>
            <a:ext cx="6331500" cy="12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/>
              <a:t>Machine Learning -2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 Building the web app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Job Application probability Prediction</a:t>
            </a:r>
            <a:endParaRPr sz="3500"/>
          </a:p>
        </p:txBody>
      </p:sp>
      <p:pic>
        <p:nvPicPr>
          <p:cNvPr id="309" name="Google Shape;3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149" y="2112200"/>
            <a:ext cx="5193725" cy="25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>
            <p:ph type="ctrTitle"/>
          </p:nvPr>
        </p:nvSpPr>
        <p:spPr>
          <a:xfrm>
            <a:off x="2448150" y="497875"/>
            <a:ext cx="6331500" cy="12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/>
              <a:t>Machine Learning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Data Preprocessing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Job Application probability Prediction</a:t>
            </a:r>
            <a:endParaRPr sz="3500"/>
          </a:p>
        </p:txBody>
      </p:sp>
      <p:sp>
        <p:nvSpPr>
          <p:cNvPr id="315" name="Google Shape;315;p43"/>
          <p:cNvSpPr txBox="1"/>
          <p:nvPr>
            <p:ph idx="1" type="subTitle"/>
          </p:nvPr>
        </p:nvSpPr>
        <p:spPr>
          <a:xfrm>
            <a:off x="2448150" y="2637925"/>
            <a:ext cx="6331500" cy="20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Features are : Size,Type_of_ownership , Sector, Revenue,Rating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Target  :Easy_Apply  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There was an </a:t>
            </a:r>
            <a:r>
              <a:rPr b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imbalance on the Easy_Apply column</a:t>
            </a: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.This bias in the training dataset can influence machine learning algorithms. so there was an </a:t>
            </a:r>
            <a:r>
              <a:rPr b="1"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Oversampling performed</a:t>
            </a: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" name="Google Shape;316;p43"/>
          <p:cNvGrpSpPr/>
          <p:nvPr/>
        </p:nvGrpSpPr>
        <p:grpSpPr>
          <a:xfrm>
            <a:off x="325779" y="869250"/>
            <a:ext cx="1730235" cy="1522648"/>
            <a:chOff x="249575" y="677022"/>
            <a:chExt cx="2021539" cy="1779003"/>
          </a:xfrm>
        </p:grpSpPr>
        <p:pic>
          <p:nvPicPr>
            <p:cNvPr id="317" name="Google Shape;317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9575" y="1077225"/>
              <a:ext cx="2021475" cy="137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Google Shape;318;p43"/>
            <p:cNvSpPr txBox="1"/>
            <p:nvPr/>
          </p:nvSpPr>
          <p:spPr>
            <a:xfrm>
              <a:off x="309714" y="677022"/>
              <a:ext cx="19614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Imbalanced data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19" name="Google Shape;319;p43"/>
          <p:cNvGrpSpPr/>
          <p:nvPr/>
        </p:nvGrpSpPr>
        <p:grpSpPr>
          <a:xfrm>
            <a:off x="458127" y="2898746"/>
            <a:ext cx="1438819" cy="1680301"/>
            <a:chOff x="381913" y="2667750"/>
            <a:chExt cx="1756800" cy="2051649"/>
          </a:xfrm>
        </p:grpSpPr>
        <p:pic>
          <p:nvPicPr>
            <p:cNvPr id="320" name="Google Shape;320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1913" y="2999724"/>
              <a:ext cx="1692075" cy="171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43"/>
            <p:cNvSpPr txBox="1"/>
            <p:nvPr/>
          </p:nvSpPr>
          <p:spPr>
            <a:xfrm>
              <a:off x="498013" y="2667750"/>
              <a:ext cx="1640700" cy="48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Oversampling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type="ctrTitle"/>
          </p:nvPr>
        </p:nvSpPr>
        <p:spPr>
          <a:xfrm>
            <a:off x="2448150" y="497875"/>
            <a:ext cx="6331500" cy="12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/>
              <a:t>Machine Learning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Model Selection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Job Application probability Prediction</a:t>
            </a:r>
            <a:endParaRPr sz="3500"/>
          </a:p>
        </p:txBody>
      </p:sp>
      <p:sp>
        <p:nvSpPr>
          <p:cNvPr id="327" name="Google Shape;327;p44"/>
          <p:cNvSpPr txBox="1"/>
          <p:nvPr>
            <p:ph idx="1" type="subTitle"/>
          </p:nvPr>
        </p:nvSpPr>
        <p:spPr>
          <a:xfrm>
            <a:off x="2031300" y="2467550"/>
            <a:ext cx="6331500" cy="28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Model selection and results</a:t>
            </a:r>
            <a:endParaRPr b="1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Logistic regression model accuracy: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0.772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Neural Network Model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loss: 0.9332 - accuracy: 0.8767  </a:t>
            </a: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Higher loss</a:t>
            </a:r>
            <a:endParaRPr b="1"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RandomForest Learning</a:t>
            </a:r>
            <a:endParaRPr b="1"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accuracy: 0.95 </a:t>
            </a: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Highest accuracy</a:t>
            </a:r>
            <a:endParaRPr b="1"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Decision Tree</a:t>
            </a:r>
            <a:endParaRPr b="1"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0.94 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/>
          <p:nvPr>
            <p:ph type="ctrTitle"/>
          </p:nvPr>
        </p:nvSpPr>
        <p:spPr>
          <a:xfrm>
            <a:off x="2448150" y="497875"/>
            <a:ext cx="6331500" cy="12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/>
              <a:t>Machine Learning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Using Decision Tree</a:t>
            </a:r>
            <a:endParaRPr sz="3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Job Application probability Prediction</a:t>
            </a:r>
            <a:endParaRPr sz="3500"/>
          </a:p>
        </p:txBody>
      </p:sp>
      <p:sp>
        <p:nvSpPr>
          <p:cNvPr id="333" name="Google Shape;333;p45"/>
          <p:cNvSpPr txBox="1"/>
          <p:nvPr>
            <p:ph idx="1" type="subTitle"/>
          </p:nvPr>
        </p:nvSpPr>
        <p:spPr>
          <a:xfrm>
            <a:off x="2448150" y="1808700"/>
            <a:ext cx="6331500" cy="28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trained model with the highest accuracy score is </a:t>
            </a:r>
            <a:r>
              <a:rPr b="1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Random forest Learning, 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however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Decision Tree will be our final 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choice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Because a decision tree combines some decisions, whereas a </a:t>
            </a:r>
            <a:r>
              <a:rPr b="1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random forest combines several decision trees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The random forest model needs rigorous training, it is a longer process, yet slow. Whereas, </a:t>
            </a:r>
            <a:r>
              <a:rPr b="1"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decision tree is fast and operates easily on large data sets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650" y="527100"/>
            <a:ext cx="4979251" cy="41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6"/>
          <p:cNvSpPr txBox="1"/>
          <p:nvPr/>
        </p:nvSpPr>
        <p:spPr>
          <a:xfrm>
            <a:off x="-52925" y="1722975"/>
            <a:ext cx="2779500" cy="22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Decision Tree</a:t>
            </a:r>
            <a:endParaRPr b="1" sz="3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Confusion Matrix</a:t>
            </a:r>
            <a:endParaRPr b="1"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/>
          <p:nvPr/>
        </p:nvSpPr>
        <p:spPr>
          <a:xfrm>
            <a:off x="1764575" y="3839675"/>
            <a:ext cx="1351200" cy="53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3535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7"/>
          <p:cNvSpPr txBox="1"/>
          <p:nvPr>
            <p:ph type="title"/>
          </p:nvPr>
        </p:nvSpPr>
        <p:spPr>
          <a:xfrm>
            <a:off x="481875" y="58925"/>
            <a:ext cx="3443400" cy="5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u="sng">
                <a:solidFill>
                  <a:schemeClr val="dk2"/>
                </a:solidFill>
              </a:rPr>
              <a:t>How to deploy ML using Flask</a:t>
            </a:r>
            <a:endParaRPr b="0" sz="1800" u="sng">
              <a:solidFill>
                <a:schemeClr val="dk2"/>
              </a:solidFill>
            </a:endParaRPr>
          </a:p>
        </p:txBody>
      </p:sp>
      <p:pic>
        <p:nvPicPr>
          <p:cNvPr id="347" name="Google Shape;347;p47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665825" y="132050"/>
            <a:ext cx="4327623" cy="4869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4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349" name="Google Shape;349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350" name="Google Shape;350;p4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Google Shape;351;p4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ML Prep starts by ASKING: 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What are we predicting? 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What will be our predictor? 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What are our features? 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t/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52" name="Google Shape;352;p47"/>
          <p:cNvSpPr txBox="1"/>
          <p:nvPr/>
        </p:nvSpPr>
        <p:spPr>
          <a:xfrm>
            <a:off x="1877225" y="3848950"/>
            <a:ext cx="116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Decision Tree Model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53" name="Google Shape;353;p47"/>
          <p:cNvGrpSpPr/>
          <p:nvPr/>
        </p:nvGrpSpPr>
        <p:grpSpPr>
          <a:xfrm>
            <a:off x="1764575" y="2606150"/>
            <a:ext cx="1401450" cy="536400"/>
            <a:chOff x="2181100" y="2256700"/>
            <a:chExt cx="1401450" cy="536400"/>
          </a:xfrm>
        </p:grpSpPr>
        <p:sp>
          <p:nvSpPr>
            <p:cNvPr id="354" name="Google Shape;354;p47"/>
            <p:cNvSpPr/>
            <p:nvPr/>
          </p:nvSpPr>
          <p:spPr>
            <a:xfrm>
              <a:off x="2181100" y="2256700"/>
              <a:ext cx="1351200" cy="53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3535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7"/>
            <p:cNvSpPr txBox="1"/>
            <p:nvPr/>
          </p:nvSpPr>
          <p:spPr>
            <a:xfrm>
              <a:off x="2328250" y="2324800"/>
              <a:ext cx="1254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Flask Server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56" name="Google Shape;356;p47"/>
          <p:cNvGrpSpPr/>
          <p:nvPr/>
        </p:nvGrpSpPr>
        <p:grpSpPr>
          <a:xfrm>
            <a:off x="1764575" y="1372625"/>
            <a:ext cx="1351200" cy="536400"/>
            <a:chOff x="2181100" y="1023175"/>
            <a:chExt cx="1351200" cy="536400"/>
          </a:xfrm>
        </p:grpSpPr>
        <p:sp>
          <p:nvSpPr>
            <p:cNvPr id="357" name="Google Shape;357;p47"/>
            <p:cNvSpPr/>
            <p:nvPr/>
          </p:nvSpPr>
          <p:spPr>
            <a:xfrm>
              <a:off x="2181100" y="1023175"/>
              <a:ext cx="1351200" cy="53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3535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7"/>
            <p:cNvSpPr txBox="1"/>
            <p:nvPr/>
          </p:nvSpPr>
          <p:spPr>
            <a:xfrm>
              <a:off x="2328250" y="1091275"/>
              <a:ext cx="105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Web Page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59" name="Google Shape;359;p47"/>
          <p:cNvSpPr/>
          <p:nvPr/>
        </p:nvSpPr>
        <p:spPr>
          <a:xfrm>
            <a:off x="2099475" y="738625"/>
            <a:ext cx="208200" cy="599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7"/>
          <p:cNvSpPr/>
          <p:nvPr/>
        </p:nvSpPr>
        <p:spPr>
          <a:xfrm>
            <a:off x="2099475" y="1991788"/>
            <a:ext cx="208200" cy="599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7"/>
          <p:cNvSpPr txBox="1"/>
          <p:nvPr/>
        </p:nvSpPr>
        <p:spPr>
          <a:xfrm>
            <a:off x="498425" y="1839400"/>
            <a:ext cx="129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2.   Send query to Flask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47"/>
          <p:cNvSpPr/>
          <p:nvPr/>
        </p:nvSpPr>
        <p:spPr>
          <a:xfrm>
            <a:off x="2099475" y="3233400"/>
            <a:ext cx="208200" cy="599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7"/>
          <p:cNvSpPr txBox="1"/>
          <p:nvPr/>
        </p:nvSpPr>
        <p:spPr>
          <a:xfrm>
            <a:off x="618525" y="3066350"/>
            <a:ext cx="109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3.  Send request to predict based on TEXT INPUT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47"/>
          <p:cNvSpPr/>
          <p:nvPr/>
        </p:nvSpPr>
        <p:spPr>
          <a:xfrm>
            <a:off x="2534950" y="3199950"/>
            <a:ext cx="208200" cy="599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7"/>
          <p:cNvSpPr/>
          <p:nvPr/>
        </p:nvSpPr>
        <p:spPr>
          <a:xfrm>
            <a:off x="2385350" y="1923688"/>
            <a:ext cx="208200" cy="599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7"/>
          <p:cNvSpPr txBox="1"/>
          <p:nvPr/>
        </p:nvSpPr>
        <p:spPr>
          <a:xfrm>
            <a:off x="2857900" y="3194125"/>
            <a:ext cx="106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4.  Get Predictions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67" name="Google Shape;367;p47"/>
          <p:cNvGrpSpPr/>
          <p:nvPr/>
        </p:nvGrpSpPr>
        <p:grpSpPr>
          <a:xfrm>
            <a:off x="1764575" y="4376063"/>
            <a:ext cx="1351200" cy="400200"/>
            <a:chOff x="2181100" y="4203700"/>
            <a:chExt cx="1351200" cy="400200"/>
          </a:xfrm>
        </p:grpSpPr>
        <p:sp>
          <p:nvSpPr>
            <p:cNvPr id="368" name="Google Shape;368;p47"/>
            <p:cNvSpPr/>
            <p:nvPr/>
          </p:nvSpPr>
          <p:spPr>
            <a:xfrm>
              <a:off x="2181100" y="4298050"/>
              <a:ext cx="1270800" cy="2115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rgbClr val="35353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7"/>
            <p:cNvSpPr txBox="1"/>
            <p:nvPr/>
          </p:nvSpPr>
          <p:spPr>
            <a:xfrm>
              <a:off x="2181100" y="4203700"/>
              <a:ext cx="135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ML pipeline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70" name="Google Shape;370;p47"/>
          <p:cNvSpPr txBox="1"/>
          <p:nvPr/>
        </p:nvSpPr>
        <p:spPr>
          <a:xfrm>
            <a:off x="3062475" y="1784500"/>
            <a:ext cx="123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4.   Send the predicted label to the webpage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47"/>
          <p:cNvSpPr txBox="1"/>
          <p:nvPr>
            <p:ph idx="1" type="subTitle"/>
          </p:nvPr>
        </p:nvSpPr>
        <p:spPr>
          <a:xfrm>
            <a:off x="6781400" y="132050"/>
            <a:ext cx="2300700" cy="3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Preparing for Machine Learning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/>
          <p:nvPr/>
        </p:nvSpPr>
        <p:spPr>
          <a:xfrm>
            <a:off x="678300" y="928950"/>
            <a:ext cx="3893700" cy="3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lt1"/>
                </a:solidFill>
              </a:rPr>
              <a:t>Steps to build an ML web app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rabicPeriod"/>
            </a:pPr>
            <a:r>
              <a:rPr lang="en" sz="1700">
                <a:solidFill>
                  <a:schemeClr val="lt1"/>
                </a:solidFill>
              </a:rPr>
              <a:t>Train our model 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rabicPeriod"/>
            </a:pPr>
            <a:r>
              <a:rPr lang="en" sz="1700">
                <a:solidFill>
                  <a:schemeClr val="lt1"/>
                </a:solidFill>
              </a:rPr>
              <a:t>create web app using Flask 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rabicPeriod"/>
            </a:pPr>
            <a:r>
              <a:rPr lang="en" sz="1700">
                <a:solidFill>
                  <a:schemeClr val="lt1"/>
                </a:solidFill>
              </a:rPr>
              <a:t>commit the code in Github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rabicPeriod"/>
            </a:pPr>
            <a:r>
              <a:rPr lang="en" sz="1700">
                <a:solidFill>
                  <a:schemeClr val="lt1"/>
                </a:solidFill>
              </a:rPr>
              <a:t>link the Github to Heroku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rabicPeriod"/>
            </a:pPr>
            <a:r>
              <a:rPr lang="en" sz="1700">
                <a:solidFill>
                  <a:schemeClr val="lt1"/>
                </a:solidFill>
              </a:rPr>
              <a:t>Deploy the model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rabicPeriod"/>
            </a:pPr>
            <a:r>
              <a:rPr lang="en" sz="1700">
                <a:solidFill>
                  <a:schemeClr val="lt1"/>
                </a:solidFill>
              </a:rPr>
              <a:t>Web app is ready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9"/>
          <p:cNvSpPr txBox="1"/>
          <p:nvPr>
            <p:ph type="ctrTitle"/>
          </p:nvPr>
        </p:nvSpPr>
        <p:spPr>
          <a:xfrm>
            <a:off x="3788275" y="630225"/>
            <a:ext cx="4933500" cy="18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Choropleth Map - Interactive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9"/>
          <p:cNvSpPr txBox="1"/>
          <p:nvPr>
            <p:ph idx="1" type="subTitle"/>
          </p:nvPr>
        </p:nvSpPr>
        <p:spPr>
          <a:xfrm>
            <a:off x="1626175" y="4018000"/>
            <a:ext cx="7095600" cy="6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 colorful </a:t>
            </a:r>
            <a:r>
              <a:rPr lang="en" sz="1600"/>
              <a:t>interactive map for Data Analyst Jobs; Salary Averages by State.    </a:t>
            </a:r>
            <a:endParaRPr sz="1600"/>
          </a:p>
        </p:txBody>
      </p:sp>
      <p:sp>
        <p:nvSpPr>
          <p:cNvPr id="383" name="Google Shape;383;p49"/>
          <p:cNvSpPr txBox="1"/>
          <p:nvPr>
            <p:ph idx="1" type="subTitle"/>
          </p:nvPr>
        </p:nvSpPr>
        <p:spPr>
          <a:xfrm>
            <a:off x="5778050" y="55850"/>
            <a:ext cx="29022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APP etc.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/>
          <p:nvPr>
            <p:ph idx="1" type="subTitle"/>
          </p:nvPr>
        </p:nvSpPr>
        <p:spPr>
          <a:xfrm>
            <a:off x="176200" y="4228000"/>
            <a:ext cx="4227000" cy="50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Leaflet/Mapbox Interactive US Map </a:t>
            </a:r>
            <a:endParaRPr/>
          </a:p>
        </p:txBody>
      </p:sp>
      <p:sp>
        <p:nvSpPr>
          <p:cNvPr id="389" name="Google Shape;389;p50"/>
          <p:cNvSpPr txBox="1"/>
          <p:nvPr>
            <p:ph idx="1" type="subTitle"/>
          </p:nvPr>
        </p:nvSpPr>
        <p:spPr>
          <a:xfrm>
            <a:off x="5778050" y="55850"/>
            <a:ext cx="29022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APP etc.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90" name="Google Shape;3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400" y="1856550"/>
            <a:ext cx="3313950" cy="27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00" y="569775"/>
            <a:ext cx="5011474" cy="3137673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0"/>
          <p:cNvSpPr txBox="1"/>
          <p:nvPr>
            <p:ph idx="1" type="subTitle"/>
          </p:nvPr>
        </p:nvSpPr>
        <p:spPr>
          <a:xfrm>
            <a:off x="5485050" y="886300"/>
            <a:ext cx="3314100" cy="86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This </a:t>
            </a:r>
            <a:r>
              <a:rPr lang="en" sz="1200"/>
              <a:t>visualization</a:t>
            </a:r>
            <a:r>
              <a:rPr lang="en" sz="1200"/>
              <a:t> uses the Average Salary for each state and categorizes </a:t>
            </a:r>
            <a:r>
              <a:rPr lang="en" sz="1200"/>
              <a:t>the</a:t>
            </a:r>
            <a:r>
              <a:rPr lang="en" sz="1200"/>
              <a:t> levels low, med, high.   See legend in the lower corner.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 csv files were combined into a dictionary with state boundary geojson data.  </a:t>
            </a:r>
            <a:endParaRPr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75" y="515275"/>
            <a:ext cx="8438075" cy="450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1"/>
          <p:cNvSpPr txBox="1"/>
          <p:nvPr>
            <p:ph type="ctrTitle"/>
          </p:nvPr>
        </p:nvSpPr>
        <p:spPr>
          <a:xfrm>
            <a:off x="167175" y="0"/>
            <a:ext cx="83355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“Word Cloud - most frequent topics at the most recent ML Conference 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4495800" y="1476675"/>
            <a:ext cx="2520900" cy="339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  <p:txBody>
          <a:bodyPr anchorCtr="0" anchor="ctr" bIns="91425" lIns="11430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Machine Learning Predictions &amp;           Interactive Visuals </a:t>
            </a:r>
            <a:endParaRPr b="1" sz="900" u="sng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228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Raleway"/>
              <a:buChar char="●"/>
            </a:pPr>
            <a:r>
              <a:rPr b="1" lang="en" sz="900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Presentation</a:t>
            </a:r>
            <a:r>
              <a:rPr b="1" lang="en" sz="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Upload all code so far to</a:t>
            </a:r>
            <a:r>
              <a:rPr b="1" lang="en" sz="900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Git Hub </a:t>
            </a:r>
            <a:r>
              <a:rPr b="1" lang="en" sz="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shared repo </a:t>
            </a:r>
            <a:endParaRPr b="1" sz="900" u="sng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228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Raleway"/>
              <a:buChar char="●"/>
            </a:pPr>
            <a:r>
              <a:rPr b="1" lang="en" sz="900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Machine Learning, draft then final-</a:t>
            </a:r>
            <a:r>
              <a:rPr b="1" lang="en" sz="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Design/Prototyping/Finalizing/continuous improvement process, draft, then final</a:t>
            </a:r>
            <a:endParaRPr b="1" sz="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143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  - </a:t>
            </a:r>
            <a:r>
              <a:rPr b="1" lang="en" sz="900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Takes in the provisional DB</a:t>
            </a:r>
            <a:r>
              <a:rPr b="1" lang="en" sz="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&amp; - </a:t>
            </a:r>
            <a:r>
              <a:rPr b="1" lang="en" sz="900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Outputs labels for input data </a:t>
            </a:r>
            <a:endParaRPr b="1" sz="900" u="sng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14300" lvl="0" marL="228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   </a:t>
            </a:r>
            <a:r>
              <a:rPr b="1" lang="en" sz="900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Description of the prelim feature engineering, selection, and decision-making process </a:t>
            </a:r>
            <a:endParaRPr b="1" sz="900" u="sng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228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Raleway"/>
              <a:buChar char="●"/>
            </a:pPr>
            <a:r>
              <a:rPr b="1" lang="en" sz="900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Machine Learning, description of any recent changes/improvements </a:t>
            </a:r>
            <a:endParaRPr b="1" sz="900" u="sng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228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Raleway"/>
              <a:buChar char="●"/>
            </a:pPr>
            <a:r>
              <a:rPr b="1" lang="en" sz="900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Database enhancements and descriptions </a:t>
            </a:r>
            <a:endParaRPr b="1" sz="900" u="sng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1450" lvl="0" marL="228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Raleway"/>
              <a:buChar char="●"/>
            </a:pPr>
            <a:r>
              <a:rPr b="1" lang="en" sz="900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Build an APP using Flask and Mongo DB </a:t>
            </a:r>
            <a:endParaRPr b="1" sz="900" u="sng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" name="Google Shape;95;p16"/>
          <p:cNvSpPr txBox="1"/>
          <p:nvPr>
            <p:ph type="ctrTitle"/>
          </p:nvPr>
        </p:nvSpPr>
        <p:spPr>
          <a:xfrm>
            <a:off x="4825450" y="317375"/>
            <a:ext cx="38868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The process: </a:t>
            </a:r>
            <a:endParaRPr sz="4600"/>
          </a:p>
        </p:txBody>
      </p:sp>
      <p:sp>
        <p:nvSpPr>
          <p:cNvPr id="96" name="Google Shape;96;p16"/>
          <p:cNvSpPr/>
          <p:nvPr/>
        </p:nvSpPr>
        <p:spPr>
          <a:xfrm>
            <a:off x="121150" y="1680600"/>
            <a:ext cx="1585800" cy="195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         </a:t>
            </a:r>
            <a:r>
              <a:rPr b="1" lang="en" sz="1000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 Explore</a:t>
            </a:r>
            <a:endParaRPr b="1" sz="1000" u="sng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780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Char char="●"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Topic Selection, Reason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780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Char char="●"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 Selection &amp; Description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780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Char char="●"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Shared GitHub Repository Set-up, with individually managed branches 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Piece of duct tape sticking a note to the slide" id="97" name="Google Shape;97;p16"/>
          <p:cNvPicPr preferRelativeResize="0"/>
          <p:nvPr/>
        </p:nvPicPr>
        <p:blipFill rotWithShape="1">
          <a:blip r:embed="rId3">
            <a:alphaModFix/>
          </a:blip>
          <a:srcRect b="10011" l="9244" r="2118" t="5926"/>
          <a:stretch/>
        </p:blipFill>
        <p:spPr>
          <a:xfrm rot="325515">
            <a:off x="445983" y="1291258"/>
            <a:ext cx="1179682" cy="52621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/>
          <p:nvPr/>
        </p:nvSpPr>
        <p:spPr>
          <a:xfrm>
            <a:off x="1808100" y="841950"/>
            <a:ext cx="2611500" cy="414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iece of duct tape sticking a note to the slide" id="99" name="Google Shape;99;p16"/>
          <p:cNvPicPr preferRelativeResize="0"/>
          <p:nvPr/>
        </p:nvPicPr>
        <p:blipFill rotWithShape="1">
          <a:blip r:embed="rId3">
            <a:alphaModFix/>
          </a:blip>
          <a:srcRect b="10011" l="9244" r="2118" t="5926"/>
          <a:stretch/>
        </p:blipFill>
        <p:spPr>
          <a:xfrm rot="325515">
            <a:off x="2524008" y="589483"/>
            <a:ext cx="1179682" cy="52621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/>
          <p:nvPr>
            <p:ph type="ctrTitle"/>
          </p:nvPr>
        </p:nvSpPr>
        <p:spPr>
          <a:xfrm>
            <a:off x="1475725" y="841950"/>
            <a:ext cx="2943900" cy="40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                     </a:t>
            </a:r>
            <a:r>
              <a:rPr lang="en" sz="900" u="sng">
                <a:solidFill>
                  <a:schemeClr val="dk2"/>
                </a:solidFill>
              </a:rPr>
              <a:t>Database Work </a:t>
            </a:r>
            <a:endParaRPr sz="900" u="sng">
              <a:solidFill>
                <a:schemeClr val="dk2"/>
              </a:solidFill>
            </a:endParaRPr>
          </a:p>
          <a:p>
            <a:pPr indent="-171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</a:pPr>
            <a:r>
              <a:rPr lang="en" sz="900" u="sng">
                <a:solidFill>
                  <a:schemeClr val="dk2"/>
                </a:solidFill>
              </a:rPr>
              <a:t>Machine Learning, draft then final-</a:t>
            </a:r>
            <a:r>
              <a:rPr lang="en" sz="900">
                <a:solidFill>
                  <a:schemeClr val="dk2"/>
                </a:solidFill>
              </a:rPr>
              <a:t> Design/Prototyping/Finalizing/continuous improvement process, draft, then final</a:t>
            </a:r>
            <a:endParaRPr sz="900">
              <a:solidFill>
                <a:schemeClr val="dk2"/>
              </a:solidFill>
            </a:endParaRPr>
          </a:p>
          <a:p>
            <a:pPr indent="-1143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   - </a:t>
            </a:r>
            <a:r>
              <a:rPr lang="en" sz="900" u="sng">
                <a:solidFill>
                  <a:schemeClr val="dk2"/>
                </a:solidFill>
              </a:rPr>
              <a:t>Takes in the provisional DB</a:t>
            </a:r>
            <a:r>
              <a:rPr lang="en" sz="900">
                <a:solidFill>
                  <a:schemeClr val="dk2"/>
                </a:solidFill>
              </a:rPr>
              <a:t> &amp; - </a:t>
            </a:r>
            <a:r>
              <a:rPr lang="en" sz="900" u="sng">
                <a:solidFill>
                  <a:schemeClr val="dk2"/>
                </a:solidFill>
              </a:rPr>
              <a:t>Outputs labels for input data </a:t>
            </a:r>
            <a:endParaRPr sz="900" u="sng">
              <a:solidFill>
                <a:schemeClr val="dk2"/>
              </a:solidFill>
            </a:endParaRPr>
          </a:p>
          <a:p>
            <a:pPr indent="-1143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    </a:t>
            </a:r>
            <a:r>
              <a:rPr lang="en" sz="900" u="sng">
                <a:solidFill>
                  <a:schemeClr val="dk2"/>
                </a:solidFill>
              </a:rPr>
              <a:t>Description of the prelim feature engineering, selection, and decision-making process </a:t>
            </a:r>
            <a:endParaRPr sz="900" u="sng">
              <a:solidFill>
                <a:schemeClr val="dk2"/>
              </a:solidFill>
            </a:endParaRPr>
          </a:p>
          <a:p>
            <a:pPr indent="-171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</a:pPr>
            <a:r>
              <a:rPr lang="en" sz="900" u="sng">
                <a:solidFill>
                  <a:schemeClr val="dk2"/>
                </a:solidFill>
              </a:rPr>
              <a:t>Machine Learning, description of how dtaa was split into t &amp; t</a:t>
            </a:r>
            <a:endParaRPr sz="900" u="sng">
              <a:solidFill>
                <a:schemeClr val="dk2"/>
              </a:solidFill>
            </a:endParaRPr>
          </a:p>
          <a:p>
            <a:pPr indent="-171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</a:pPr>
            <a:r>
              <a:rPr lang="en" sz="900" u="sng">
                <a:solidFill>
                  <a:schemeClr val="dk2"/>
                </a:solidFill>
              </a:rPr>
              <a:t>Machine Learning explanation of model choice, including pros and cons </a:t>
            </a:r>
            <a:endParaRPr sz="900" u="sng">
              <a:solidFill>
                <a:schemeClr val="dk2"/>
              </a:solidFill>
            </a:endParaRPr>
          </a:p>
          <a:p>
            <a:pPr indent="-171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</a:pPr>
            <a:r>
              <a:rPr lang="en" sz="900">
                <a:solidFill>
                  <a:schemeClr val="dk2"/>
                </a:solidFill>
              </a:rPr>
              <a:t>Database Development with sample Data testing/</a:t>
            </a:r>
            <a:r>
              <a:rPr lang="en" sz="900" u="sng">
                <a:solidFill>
                  <a:schemeClr val="dk2"/>
                </a:solidFill>
              </a:rPr>
              <a:t>developing the db structure/schema(s)</a:t>
            </a:r>
            <a:r>
              <a:rPr lang="en" sz="900">
                <a:solidFill>
                  <a:schemeClr val="dk2"/>
                </a:solidFill>
              </a:rPr>
              <a:t> practice with prototypes</a:t>
            </a:r>
            <a:endParaRPr sz="900">
              <a:solidFill>
                <a:schemeClr val="dk2"/>
              </a:solidFill>
            </a:endParaRPr>
          </a:p>
          <a:p>
            <a:pPr indent="-171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</a:pPr>
            <a:r>
              <a:rPr lang="en" sz="900">
                <a:solidFill>
                  <a:schemeClr val="dk2"/>
                </a:solidFill>
              </a:rPr>
              <a:t>Database Development-including a least 2 tables joined (in Postgres)</a:t>
            </a:r>
            <a:endParaRPr sz="900">
              <a:solidFill>
                <a:schemeClr val="dk2"/>
              </a:solidFill>
            </a:endParaRPr>
          </a:p>
          <a:p>
            <a:pPr indent="-171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</a:pPr>
            <a:r>
              <a:rPr lang="en" sz="900">
                <a:solidFill>
                  <a:schemeClr val="dk2"/>
                </a:solidFill>
              </a:rPr>
              <a:t>Include at lease 1 connection string (using sqlalchemy)</a:t>
            </a:r>
            <a:endParaRPr sz="900">
              <a:solidFill>
                <a:schemeClr val="dk2"/>
              </a:solidFill>
            </a:endParaRPr>
          </a:p>
          <a:p>
            <a:pPr indent="-171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</a:pPr>
            <a:r>
              <a:rPr lang="en" sz="900" u="sng">
                <a:solidFill>
                  <a:schemeClr val="dk2"/>
                </a:solidFill>
              </a:rPr>
              <a:t>Repository</a:t>
            </a:r>
            <a:r>
              <a:rPr lang="en" sz="900">
                <a:solidFill>
                  <a:schemeClr val="dk2"/>
                </a:solidFill>
              </a:rPr>
              <a:t> Practice/Teaming- multiple commits for each  </a:t>
            </a:r>
            <a:endParaRPr sz="900">
              <a:solidFill>
                <a:schemeClr val="dk2"/>
              </a:solidFill>
            </a:endParaRPr>
          </a:p>
          <a:p>
            <a:pPr indent="-171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</a:pPr>
            <a:r>
              <a:rPr lang="en" sz="900" u="sng">
                <a:solidFill>
                  <a:schemeClr val="dk2"/>
                </a:solidFill>
              </a:rPr>
              <a:t>Presentation</a:t>
            </a:r>
            <a:r>
              <a:rPr lang="en" sz="900">
                <a:solidFill>
                  <a:schemeClr val="dk2"/>
                </a:solidFill>
              </a:rPr>
              <a:t> Development</a:t>
            </a:r>
            <a:endParaRPr sz="9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With descriptions of data </a:t>
            </a:r>
            <a:r>
              <a:rPr lang="en" sz="900" u="sng">
                <a:solidFill>
                  <a:schemeClr val="dk2"/>
                </a:solidFill>
              </a:rPr>
              <a:t>exploration phase</a:t>
            </a:r>
            <a:r>
              <a:rPr lang="en" sz="900">
                <a:solidFill>
                  <a:schemeClr val="dk2"/>
                </a:solidFill>
              </a:rPr>
              <a:t> of the project and the </a:t>
            </a:r>
            <a:r>
              <a:rPr lang="en" sz="900" u="sng">
                <a:solidFill>
                  <a:schemeClr val="dk2"/>
                </a:solidFill>
              </a:rPr>
              <a:t>analysis phase</a:t>
            </a:r>
            <a:r>
              <a:rPr lang="en" sz="900">
                <a:solidFill>
                  <a:schemeClr val="dk2"/>
                </a:solidFill>
              </a:rPr>
              <a:t> of the project </a:t>
            </a:r>
            <a:endParaRPr sz="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01" name="Google Shape;101;p16"/>
          <p:cNvSpPr/>
          <p:nvPr/>
        </p:nvSpPr>
        <p:spPr>
          <a:xfrm>
            <a:off x="7068500" y="1450175"/>
            <a:ext cx="1883700" cy="180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780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Char char="●"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Finalize Presentation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780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Char char="●"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Finalize DB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780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Char char="●"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Finalize ML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780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Char char="●"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Finalize APP work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780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Char char="●"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Self-Assessments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77800" lvl="0" marL="2857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Char char="●"/>
            </a:pPr>
            <a:r>
              <a:rPr b="1" lang="en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Team-Assessments</a:t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Piece of duct tape sticking a note to the slide" id="102" name="Google Shape;102;p16"/>
          <p:cNvPicPr preferRelativeResize="0"/>
          <p:nvPr/>
        </p:nvPicPr>
        <p:blipFill rotWithShape="1">
          <a:blip r:embed="rId3">
            <a:alphaModFix/>
          </a:blip>
          <a:srcRect b="10011" l="9244" r="2118" t="5926"/>
          <a:stretch/>
        </p:blipFill>
        <p:spPr>
          <a:xfrm rot="325515">
            <a:off x="7453383" y="1089445"/>
            <a:ext cx="1179682" cy="52621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138200" y="1707525"/>
            <a:ext cx="304799" cy="2713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#1</a:t>
            </a:r>
          </a:p>
        </p:txBody>
      </p:sp>
      <p:sp>
        <p:nvSpPr>
          <p:cNvPr id="104" name="Google Shape;104;p16"/>
          <p:cNvSpPr/>
          <p:nvPr/>
        </p:nvSpPr>
        <p:spPr>
          <a:xfrm>
            <a:off x="2009125" y="882575"/>
            <a:ext cx="304800" cy="2713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#2</a:t>
            </a:r>
          </a:p>
        </p:txBody>
      </p:sp>
      <p:sp>
        <p:nvSpPr>
          <p:cNvPr id="105" name="Google Shape;105;p16"/>
          <p:cNvSpPr/>
          <p:nvPr/>
        </p:nvSpPr>
        <p:spPr>
          <a:xfrm>
            <a:off x="4771150" y="1503600"/>
            <a:ext cx="304799" cy="2713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#3</a:t>
            </a:r>
          </a:p>
        </p:txBody>
      </p:sp>
      <p:sp>
        <p:nvSpPr>
          <p:cNvPr id="106" name="Google Shape;106;p16"/>
          <p:cNvSpPr/>
          <p:nvPr/>
        </p:nvSpPr>
        <p:spPr>
          <a:xfrm>
            <a:off x="7126425" y="1483302"/>
            <a:ext cx="304801" cy="2713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#4</a:t>
            </a:r>
          </a:p>
        </p:txBody>
      </p:sp>
      <p:pic>
        <p:nvPicPr>
          <p:cNvPr descr="Piece of duct tape sticking a note to the slide" id="107" name="Google Shape;107;p16"/>
          <p:cNvPicPr preferRelativeResize="0"/>
          <p:nvPr/>
        </p:nvPicPr>
        <p:blipFill rotWithShape="1">
          <a:blip r:embed="rId3">
            <a:alphaModFix/>
          </a:blip>
          <a:srcRect b="10011" l="9244" r="2118" t="5926"/>
          <a:stretch/>
        </p:blipFill>
        <p:spPr>
          <a:xfrm rot="325515">
            <a:off x="5278058" y="1116783"/>
            <a:ext cx="1179682" cy="526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2"/>
          <p:cNvSpPr txBox="1"/>
          <p:nvPr>
            <p:ph type="ctrTitle"/>
          </p:nvPr>
        </p:nvSpPr>
        <p:spPr>
          <a:xfrm>
            <a:off x="2889600" y="1884975"/>
            <a:ext cx="2807100" cy="10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409" name="Google Shape;409;p5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1" name="Google Shape;411;p53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417" name="Google Shape;417;p5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4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9" name="Google Shape;419;p54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6"/>
          <p:cNvSpPr txBox="1"/>
          <p:nvPr>
            <p:ph type="ctrTitle"/>
          </p:nvPr>
        </p:nvSpPr>
        <p:spPr>
          <a:xfrm>
            <a:off x="1351525" y="9384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XTRA stuff if needed below here </a:t>
            </a:r>
            <a:endParaRPr sz="6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300" y="162725"/>
            <a:ext cx="7406650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434" name="Google Shape;434;p5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7"/>
          <p:cNvSpPr txBox="1"/>
          <p:nvPr/>
        </p:nvSpPr>
        <p:spPr>
          <a:xfrm>
            <a:off x="1551725" y="687400"/>
            <a:ext cx="60876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Deep Dive into Graphics: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6" name="Google Shape;436;p57"/>
          <p:cNvSpPr txBox="1"/>
          <p:nvPr>
            <p:ph idx="4294967295" type="body"/>
          </p:nvPr>
        </p:nvSpPr>
        <p:spPr>
          <a:xfrm>
            <a:off x="2380700" y="1779600"/>
            <a:ext cx="4644000" cy="29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Merged/Joined  columns to combine lat/long to have a csv for the map we will create using leaflet.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Push to Github - Part 1 </a:t>
            </a:r>
            <a:endParaRPr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aleway"/>
              <a:buChar char="➔"/>
            </a:pPr>
            <a:r>
              <a:rPr b="1"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Built the index.html, CSS file and its contains, logic.js file and its contents.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aleway"/>
              <a:buChar char="➔"/>
            </a:pPr>
            <a:r>
              <a:rPr b="1"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Connected with Mapbox Styles AP</a:t>
            </a:r>
            <a:r>
              <a:rPr b="1"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Raleway"/>
              <a:buChar char="➔"/>
            </a:pPr>
            <a:r>
              <a:rPr b="1"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Add the config.js File</a:t>
            </a:r>
            <a:endParaRPr b="1"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7" name="Google Shape;437;p57"/>
          <p:cNvSpPr txBox="1"/>
          <p:nvPr/>
        </p:nvSpPr>
        <p:spPr>
          <a:xfrm>
            <a:off x="2300200" y="1562575"/>
            <a:ext cx="52740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Preparing the File Structure &amp; Components for an App? </a:t>
            </a:r>
            <a:endParaRPr b="1" sz="1500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8" name="Google Shape;438;p57"/>
          <p:cNvSpPr txBox="1"/>
          <p:nvPr>
            <p:ph idx="4294967295" type="subTitle"/>
          </p:nvPr>
        </p:nvSpPr>
        <p:spPr>
          <a:xfrm>
            <a:off x="5701850" y="-20350"/>
            <a:ext cx="2902200" cy="3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Deeper Dive into the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9" name="Google Shape;439;p57"/>
          <p:cNvSpPr txBox="1"/>
          <p:nvPr>
            <p:ph idx="4294967295" type="subTitle"/>
          </p:nvPr>
        </p:nvSpPr>
        <p:spPr>
          <a:xfrm>
            <a:off x="1459700" y="4723675"/>
            <a:ext cx="2791200" cy="3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Click here for the Code  </a:t>
            </a:r>
            <a:endParaRPr i="1">
              <a:solidFill>
                <a:schemeClr val="lt1"/>
              </a:solidFill>
            </a:endParaRPr>
          </a:p>
        </p:txBody>
      </p:sp>
      <p:sp>
        <p:nvSpPr>
          <p:cNvPr id="440" name="Google Shape;440;p57"/>
          <p:cNvSpPr txBox="1"/>
          <p:nvPr>
            <p:ph idx="4294967295" type="subTitle"/>
          </p:nvPr>
        </p:nvSpPr>
        <p:spPr>
          <a:xfrm rot="-1895471">
            <a:off x="233931" y="716931"/>
            <a:ext cx="1517596" cy="36243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chemeClr val="lt1"/>
                </a:solidFill>
              </a:rPr>
              <a:t>Add examples here </a:t>
            </a:r>
            <a:r>
              <a:rPr i="1" lang="en">
                <a:solidFill>
                  <a:schemeClr val="lt1"/>
                </a:solidFill>
              </a:rPr>
              <a:t>  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446" name="Google Shape;446;p5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8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8" name="Google Shape;448;p58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/>
        </p:nvSpPr>
        <p:spPr>
          <a:xfrm>
            <a:off x="255200" y="978700"/>
            <a:ext cx="86364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Phase #1</a:t>
            </a:r>
            <a:endParaRPr b="1" sz="3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</a:rPr>
              <a:t>Data </a:t>
            </a:r>
            <a:r>
              <a:rPr b="1" lang="en" sz="3300">
                <a:solidFill>
                  <a:schemeClr val="lt1"/>
                </a:solidFill>
              </a:rPr>
              <a:t>Exploration</a:t>
            </a:r>
            <a:endParaRPr b="1" sz="3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en" sz="2000">
                <a:solidFill>
                  <a:schemeClr val="lt1"/>
                </a:solidFill>
              </a:rPr>
              <a:t>Question we want to answer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-"/>
            </a:pPr>
            <a:r>
              <a:rPr lang="en" sz="2000">
                <a:solidFill>
                  <a:schemeClr val="lt1"/>
                </a:solidFill>
              </a:rPr>
              <a:t>Find the best data selection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-"/>
            </a:pPr>
            <a:r>
              <a:rPr lang="en" sz="2000">
                <a:solidFill>
                  <a:schemeClr val="lt1"/>
                </a:solidFill>
              </a:rPr>
              <a:t>Database setup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-"/>
            </a:pPr>
            <a:r>
              <a:rPr lang="en" sz="2000">
                <a:solidFill>
                  <a:schemeClr val="lt1"/>
                </a:solidFill>
              </a:rPr>
              <a:t>Shared GitHub repository with individual branches setup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ctrTitle"/>
          </p:nvPr>
        </p:nvSpPr>
        <p:spPr>
          <a:xfrm>
            <a:off x="2333250" y="724600"/>
            <a:ext cx="6331500" cy="12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Initial Data Analysis </a:t>
            </a:r>
            <a:endParaRPr sz="4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Basic Measures/</a:t>
            </a:r>
            <a:r>
              <a:rPr lang="en" sz="2800"/>
              <a:t>info </a:t>
            </a:r>
            <a:endParaRPr sz="2800"/>
          </a:p>
        </p:txBody>
      </p:sp>
      <p:sp>
        <p:nvSpPr>
          <p:cNvPr id="118" name="Google Shape;118;p18"/>
          <p:cNvSpPr txBox="1"/>
          <p:nvPr>
            <p:ph idx="1" type="subTitle"/>
          </p:nvPr>
        </p:nvSpPr>
        <p:spPr>
          <a:xfrm>
            <a:off x="6361050" y="455500"/>
            <a:ext cx="23037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675" y="2019400"/>
            <a:ext cx="4191360" cy="23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425" y="2347088"/>
            <a:ext cx="3211449" cy="2272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ctrTitle"/>
          </p:nvPr>
        </p:nvSpPr>
        <p:spPr>
          <a:xfrm>
            <a:off x="2371725" y="630225"/>
            <a:ext cx="633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The Data Sets</a:t>
            </a:r>
            <a:r>
              <a:rPr lang="en"/>
              <a:t> </a:t>
            </a:r>
            <a:endParaRPr/>
          </a:p>
        </p:txBody>
      </p:sp>
      <p:sp>
        <p:nvSpPr>
          <p:cNvPr id="126" name="Google Shape;126;p19"/>
          <p:cNvSpPr txBox="1"/>
          <p:nvPr>
            <p:ph idx="1" type="subTitle"/>
          </p:nvPr>
        </p:nvSpPr>
        <p:spPr>
          <a:xfrm>
            <a:off x="6361050" y="455500"/>
            <a:ext cx="23037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</a:t>
            </a:r>
            <a:endParaRPr/>
          </a:p>
        </p:txBody>
      </p:sp>
      <p:sp>
        <p:nvSpPr>
          <p:cNvPr id="127" name="Google Shape;127;p19"/>
          <p:cNvSpPr txBox="1"/>
          <p:nvPr/>
        </p:nvSpPr>
        <p:spPr>
          <a:xfrm>
            <a:off x="431975" y="994550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9"/>
          <p:cNvSpPr txBox="1"/>
          <p:nvPr>
            <p:ph type="ctrTitle"/>
          </p:nvPr>
        </p:nvSpPr>
        <p:spPr>
          <a:xfrm>
            <a:off x="719850" y="1227300"/>
            <a:ext cx="7944900" cy="3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/>
              <a:t>Project Overview:  </a:t>
            </a:r>
            <a:endParaRPr sz="17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For this project we are analyzing datasets created by picklesueat </a:t>
            </a:r>
            <a:r>
              <a:rPr lang="en" sz="1700"/>
              <a:t>from Kaggle</a:t>
            </a:r>
            <a:endParaRPr b="0" sz="1050">
              <a:solidFill>
                <a:srgbClr val="008AB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 u="sng"/>
              <a:t>Description of the Source Data</a:t>
            </a:r>
            <a:r>
              <a:rPr lang="en" sz="1700" u="sng"/>
              <a:t>:</a:t>
            </a:r>
            <a:r>
              <a:rPr lang="en" sz="1700"/>
              <a:t> 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One dataset contains job openings advertisements for </a:t>
            </a:r>
            <a:r>
              <a:rPr lang="en" sz="1200" u="sng"/>
              <a:t>Data Analyst Jobs </a:t>
            </a:r>
            <a:r>
              <a:rPr lang="en" sz="1200"/>
              <a:t>- from 1 year ago - approx 2253 records total.  The second dataset needed will be Longitudes and Latitudes - a way to map some results on a map, interactively.  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 additional dataset, called datajobs_geo was needed for ML model so it was joined to collect latitude and longitude info 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Jacquie, also developed a dataset to use for the Leaflet Interactive Map of “Average Salary by State”  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ctrTitle"/>
          </p:nvPr>
        </p:nvSpPr>
        <p:spPr>
          <a:xfrm>
            <a:off x="2371725" y="630225"/>
            <a:ext cx="633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4" name="Google Shape;134;p20"/>
          <p:cNvSpPr txBox="1"/>
          <p:nvPr>
            <p:ph idx="1" type="subTitle"/>
          </p:nvPr>
        </p:nvSpPr>
        <p:spPr>
          <a:xfrm>
            <a:off x="6361050" y="455500"/>
            <a:ext cx="23037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</a:t>
            </a:r>
            <a:endParaRPr/>
          </a:p>
        </p:txBody>
      </p:sp>
      <p:sp>
        <p:nvSpPr>
          <p:cNvPr id="135" name="Google Shape;135;p20"/>
          <p:cNvSpPr txBox="1"/>
          <p:nvPr/>
        </p:nvSpPr>
        <p:spPr>
          <a:xfrm>
            <a:off x="772850" y="765425"/>
            <a:ext cx="7810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</a:rPr>
              <a:t>Questions we hope to answer.  </a:t>
            </a:r>
            <a:endParaRPr u="sng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 this analysis I will be focusing on the following questions: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 � What is the Minimum Salary?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 � What is the Maximum Salary?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 � What is the Average Salary?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 � What are the number of Job Openings by Job Title?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 � What are the number of Job Openings by Industry?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 � What are the number of Job Openings by Sector?                  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 � Do companies with higher ratings pay higher salaries?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 � Do companies with lower ratings pay lower salaries?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ctrTitle"/>
          </p:nvPr>
        </p:nvSpPr>
        <p:spPr>
          <a:xfrm>
            <a:off x="2371725" y="630225"/>
            <a:ext cx="63315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1" name="Google Shape;141;p21"/>
          <p:cNvSpPr txBox="1"/>
          <p:nvPr>
            <p:ph idx="1" type="subTitle"/>
          </p:nvPr>
        </p:nvSpPr>
        <p:spPr>
          <a:xfrm>
            <a:off x="924050" y="540225"/>
            <a:ext cx="3858000" cy="41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Attribute Information: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Job Title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Rating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Company Name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Industry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Sector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Salary Minimum - added this column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Salary Maximum  - added this column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Salary Average  - added this column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ADDED Salary Low Bottom of Range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ADDED Salary Med Middle of Range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ADDED Salary High Top of Range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ADDED Salary Level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Considerations we </a:t>
            </a:r>
            <a:r>
              <a:rPr lang="en" sz="1400"/>
              <a:t>could extract</a:t>
            </a:r>
            <a:r>
              <a:rPr lang="en" sz="1400"/>
              <a:t>: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Python Jobs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SQL Jobs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Excel Jobs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Tableau jobs  </a:t>
            </a:r>
            <a:endParaRPr sz="1400"/>
          </a:p>
        </p:txBody>
      </p:sp>
      <p:sp>
        <p:nvSpPr>
          <p:cNvPr id="142" name="Google Shape;142;p21"/>
          <p:cNvSpPr txBox="1"/>
          <p:nvPr>
            <p:ph idx="1" type="subTitle"/>
          </p:nvPr>
        </p:nvSpPr>
        <p:spPr>
          <a:xfrm>
            <a:off x="6361050" y="455500"/>
            <a:ext cx="2303700" cy="3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